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256" r:id="rId5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3E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1328B4-FAAA-4400-AEB8-5C47B777FB79}" v="1" dt="2026-10-26T15:30:23.4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7" d="100"/>
          <a:sy n="117" d="100"/>
        </p:scale>
        <p:origin x="143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ormation [UME 91]" userId="b2878540-5148-4c1b-b239-11c76670a052" providerId="ADAL" clId="{09D876BA-408C-4828-B07A-D7F84E2E1FE1}"/>
    <pc:docChg chg="undo redo custSel delSld modSld sldOrd">
      <pc:chgData name="Formation [UME 91]" userId="b2878540-5148-4c1b-b239-11c76670a052" providerId="ADAL" clId="{09D876BA-408C-4828-B07A-D7F84E2E1FE1}" dt="2026-10-26T15:31:14.560" v="735" actId="20577"/>
      <pc:docMkLst>
        <pc:docMk/>
      </pc:docMkLst>
      <pc:sldChg chg="addSp delSp modSp mod">
        <pc:chgData name="Formation [UME 91]" userId="b2878540-5148-4c1b-b239-11c76670a052" providerId="ADAL" clId="{09D876BA-408C-4828-B07A-D7F84E2E1FE1}" dt="2026-10-26T15:31:14.560" v="735" actId="20577"/>
        <pc:sldMkLst>
          <pc:docMk/>
          <pc:sldMk cId="0" sldId="256"/>
        </pc:sldMkLst>
        <pc:spChg chg="mod">
          <ac:chgData name="Formation [UME 91]" userId="b2878540-5148-4c1b-b239-11c76670a052" providerId="ADAL" clId="{09D876BA-408C-4828-B07A-D7F84E2E1FE1}" dt="2026-10-26T15:30:50.867" v="727" actId="20577"/>
          <ac:spMkLst>
            <pc:docMk/>
            <pc:sldMk cId="0" sldId="256"/>
            <ac:spMk id="7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10-26T15:30:41.389" v="704" actId="1076"/>
          <ac:spMkLst>
            <pc:docMk/>
            <pc:sldMk cId="0" sldId="256"/>
            <ac:spMk id="9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10-26T15:31:14.560" v="735" actId="20577"/>
          <ac:spMkLst>
            <pc:docMk/>
            <pc:sldMk cId="0" sldId="256"/>
            <ac:spMk id="4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9AF60B50-85E4-4133-97B5-CACA3D9E0A0F}" type="datetimeFigureOut">
              <a:rPr lang="fr-FR" smtClean="0"/>
              <a:t>26/10/2026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ACABF193-C593-45A9-B83A-3C47B50528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6280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ABF193-C593-45A9-B83A-3C47B505283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8956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193752"/>
          </a:solidFill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608" y="128015"/>
            <a:ext cx="829100" cy="88696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72768" y="164592"/>
            <a:ext cx="5074920" cy="329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Aptos"/>
              </a:rPr>
              <a:t>FORMATION POUR LES ÉLUS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72768" y="475488"/>
            <a:ext cx="5074920" cy="4206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Bulletin d’inscription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720840" y="274320"/>
            <a:ext cx="1965960" cy="530352"/>
          </a:xfrm>
          <a:prstGeom prst="roundRect">
            <a:avLst/>
          </a:prstGeom>
          <a:solidFill>
            <a:srgbClr val="24828B"/>
          </a:solidFill>
          <a:ln>
            <a:solidFill>
              <a:srgbClr val="2482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794971" y="373118"/>
            <a:ext cx="1862438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1200" b="1" dirty="0">
                <a:solidFill>
                  <a:srgbClr val="FFFFFF"/>
                </a:solidFill>
                <a:latin typeface="Aptos"/>
              </a:rPr>
              <a:t>LUNDI 30 NOVEMBRE </a:t>
            </a:r>
            <a:r>
              <a:rPr sz="1200" b="1" dirty="0">
                <a:solidFill>
                  <a:srgbClr val="FFFFFF"/>
                </a:solidFill>
                <a:latin typeface="Aptos"/>
              </a:rPr>
              <a:t>2026</a:t>
            </a:r>
            <a:endParaRPr lang="fr-FR" sz="1200" b="1" dirty="0">
              <a:solidFill>
                <a:srgbClr val="FFFFFF"/>
              </a:solidFill>
              <a:latin typeface="Aptos"/>
            </a:endParaRPr>
          </a:p>
          <a:p>
            <a:pPr algn="ctr"/>
            <a:r>
              <a:rPr lang="fr-FR" sz="1200" b="1" dirty="0">
                <a:solidFill>
                  <a:schemeClr val="bg1"/>
                </a:solidFill>
                <a:latin typeface="Aptos"/>
              </a:rPr>
              <a:t>9h30 à 12h30</a:t>
            </a:r>
            <a:endParaRPr sz="1200" b="1" dirty="0">
              <a:solidFill>
                <a:schemeClr val="bg1"/>
              </a:solidFill>
              <a:latin typeface="Aptos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11480" y="1389888"/>
            <a:ext cx="8321040" cy="632722"/>
          </a:xfrm>
          <a:prstGeom prst="roundRect">
            <a:avLst/>
          </a:prstGeom>
          <a:solidFill>
            <a:srgbClr val="F4F7F9"/>
          </a:solidFill>
          <a:ln>
            <a:solidFill>
              <a:srgbClr val="F4F7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50461" y="1576728"/>
            <a:ext cx="790956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1600" b="1" dirty="0">
                <a:solidFill>
                  <a:srgbClr val="193752"/>
                </a:solidFill>
                <a:latin typeface="Aptos"/>
              </a:rPr>
              <a:t>« Les clefs pour piloter son budget municipal 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9249" y="2175837"/>
            <a:ext cx="813816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50" b="1">
                <a:solidFill>
                  <a:srgbClr val="24828B"/>
                </a:solidFill>
                <a:latin typeface="Aptos"/>
              </a:rPr>
              <a:t>INFORMATIONS DU PARTICIPANT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9249" y="2486733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Nom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2821505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771209" y="2486733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Prénom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3212" y="2823719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96008" y="3067771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dirty="0">
                <a:solidFill>
                  <a:srgbClr val="5D6974"/>
                </a:solidFill>
                <a:latin typeface="Aptos"/>
              </a:rPr>
              <a:t>Commune / EPCI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19249" y="3402919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771209" y="3090237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Mandat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771209" y="3418020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19249" y="3693741"/>
            <a:ext cx="507492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Adresse courriel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19249" y="4004759"/>
            <a:ext cx="507492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959929" y="3693741"/>
            <a:ext cx="2697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Téléphone / Portable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941967" y="4005667"/>
            <a:ext cx="269748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02920" y="4131302"/>
            <a:ext cx="813816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50" b="1">
                <a:solidFill>
                  <a:srgbClr val="24828B"/>
                </a:solidFill>
                <a:latin typeface="Aptos"/>
              </a:rPr>
              <a:t>MONTANT À RÉGLER POUR CHAQUE PERSONNE QUI VA SUIVRE LA FORMATION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4451342"/>
            <a:ext cx="164592" cy="164592"/>
          </a:xfrm>
          <a:prstGeom prst="rect">
            <a:avLst/>
          </a:prstGeom>
          <a:noFill/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77240" y="4433054"/>
            <a:ext cx="7680960" cy="14619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fr-FR" sz="950" dirty="0">
                <a:solidFill>
                  <a:srgbClr val="2A323A"/>
                </a:solidFill>
                <a:latin typeface="Aptos"/>
              </a:rPr>
              <a:t>8</a:t>
            </a:r>
            <a:r>
              <a:rPr sz="950" b="0" dirty="0">
                <a:solidFill>
                  <a:srgbClr val="2A323A"/>
                </a:solidFill>
                <a:latin typeface="Aptos"/>
              </a:rPr>
              <a:t>0 euros pour les communes de </a:t>
            </a:r>
            <a:r>
              <a:rPr sz="950" b="0" dirty="0" err="1">
                <a:solidFill>
                  <a:srgbClr val="2A323A"/>
                </a:solidFill>
                <a:latin typeface="Aptos"/>
              </a:rPr>
              <a:t>moins</a:t>
            </a:r>
            <a:r>
              <a:rPr sz="950" b="0" dirty="0">
                <a:solidFill>
                  <a:srgbClr val="2A323A"/>
                </a:solidFill>
                <a:latin typeface="Aptos"/>
              </a:rPr>
              <a:t> de 1000 habitants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2920" y="4765657"/>
            <a:ext cx="164592" cy="164592"/>
          </a:xfrm>
          <a:prstGeom prst="rect">
            <a:avLst/>
          </a:prstGeom>
          <a:noFill/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77240" y="4782312"/>
            <a:ext cx="7680960" cy="14619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fr-FR" sz="950">
                <a:solidFill>
                  <a:srgbClr val="2A323A"/>
                </a:solidFill>
                <a:latin typeface="Aptos"/>
              </a:rPr>
              <a:t>1</a:t>
            </a:r>
            <a:r>
              <a:rPr lang="fr-FR" sz="950" dirty="0">
                <a:solidFill>
                  <a:srgbClr val="2A323A"/>
                </a:solidFill>
                <a:latin typeface="Aptos"/>
              </a:rPr>
              <a:t>2</a:t>
            </a:r>
            <a:r>
              <a:rPr lang="fr-FR" sz="950">
                <a:solidFill>
                  <a:srgbClr val="2A323A"/>
                </a:solidFill>
                <a:latin typeface="Aptos"/>
              </a:rPr>
              <a:t>0</a:t>
            </a:r>
            <a:r>
              <a:rPr sz="950" b="0" dirty="0">
                <a:solidFill>
                  <a:srgbClr val="2A323A"/>
                </a:solidFill>
                <a:latin typeface="Aptos"/>
              </a:rPr>
              <a:t> euros pour les communes de plus de 1000 habitants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14419" y="5087003"/>
            <a:ext cx="5440680" cy="1097280"/>
          </a:xfrm>
          <a:prstGeom prst="roundRect">
            <a:avLst/>
          </a:prstGeom>
          <a:solidFill>
            <a:srgbClr val="F4F7F9"/>
          </a:solidFill>
          <a:ln w="63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555107" y="5198995"/>
            <a:ext cx="507492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19" b="1" dirty="0">
                <a:solidFill>
                  <a:srgbClr val="193752"/>
                </a:solidFill>
                <a:latin typeface="Aptos"/>
              </a:rPr>
              <a:t>INFORMATIONS PRATIQUES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4969" y="5436608"/>
            <a:ext cx="5029200" cy="1277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30" b="0" dirty="0">
                <a:solidFill>
                  <a:srgbClr val="2A323A"/>
                </a:solidFill>
                <a:latin typeface="Aptos"/>
              </a:rPr>
              <a:t>Mode de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règlement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 : l</a:t>
            </a:r>
            <a:r>
              <a:rPr sz="830" b="0" dirty="0">
                <a:solidFill>
                  <a:srgbClr val="363E46"/>
                </a:solidFill>
                <a:latin typeface="Aptos"/>
              </a:rPr>
              <a:t>a 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facture vous sera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envoyée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 par CHORUS PRO à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l’issue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 de la formation.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55107" y="5641848"/>
            <a:ext cx="5029200" cy="1277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30" b="0" dirty="0">
                <a:solidFill>
                  <a:srgbClr val="2A323A"/>
                </a:solidFill>
                <a:latin typeface="Aptos"/>
              </a:rPr>
              <a:t>Toute inscription </a:t>
            </a:r>
            <a:r>
              <a:rPr sz="830" b="0" u="sng" dirty="0">
                <a:solidFill>
                  <a:srgbClr val="2A323A"/>
                </a:solidFill>
                <a:latin typeface="Aptos"/>
              </a:rPr>
              <a:t>non </a:t>
            </a:r>
            <a:r>
              <a:rPr sz="830" b="0" u="sng" dirty="0" err="1">
                <a:solidFill>
                  <a:srgbClr val="2A323A"/>
                </a:solidFill>
                <a:latin typeface="Aptos"/>
              </a:rPr>
              <a:t>annulée</a:t>
            </a:r>
            <a:r>
              <a:rPr sz="830" b="0" u="sng" dirty="0">
                <a:solidFill>
                  <a:srgbClr val="2A323A"/>
                </a:solidFill>
                <a:latin typeface="Aptos"/>
              </a:rPr>
              <a:t> par </a:t>
            </a:r>
            <a:r>
              <a:rPr lang="fr-FR" sz="830" u="sng" dirty="0">
                <a:solidFill>
                  <a:srgbClr val="2A323A"/>
                </a:solidFill>
                <a:latin typeface="Aptos"/>
              </a:rPr>
              <a:t>mail</a:t>
            </a:r>
            <a:r>
              <a:rPr sz="830" b="0" u="sng" dirty="0">
                <a:solidFill>
                  <a:srgbClr val="2A323A"/>
                </a:solidFill>
                <a:latin typeface="Aptos"/>
              </a:rPr>
              <a:t> 24h avant la formation 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sera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facturée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55107" y="5843016"/>
            <a:ext cx="5029200" cy="12003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80" b="0" dirty="0">
                <a:solidFill>
                  <a:srgbClr val="363E46"/>
                </a:solidFill>
                <a:latin typeface="Aptos"/>
              </a:rPr>
              <a:t>Un mail de confirmation doit vous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être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retourné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pour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considérer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que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votre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inscription est bien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prise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en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compte.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021324" y="5084064"/>
            <a:ext cx="2715768" cy="1097280"/>
          </a:xfrm>
          <a:prstGeom prst="roundRect">
            <a:avLst/>
          </a:prstGeom>
          <a:solidFill>
            <a:srgbClr val="FFFFFF"/>
          </a:solidFill>
          <a:ln w="31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213348" y="5165467"/>
            <a:ext cx="2350008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869" b="1" dirty="0">
                <a:solidFill>
                  <a:srgbClr val="193752"/>
                </a:solidFill>
                <a:latin typeface="Aptos"/>
              </a:rPr>
              <a:t>VALIDATION DE LA COLLECTIVITÉ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31963" y="5336467"/>
            <a:ext cx="2286000" cy="4389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720" b="0" dirty="0">
                <a:solidFill>
                  <a:srgbClr val="5D6974"/>
                </a:solidFill>
                <a:latin typeface="Aptos"/>
              </a:rPr>
              <a:t>Cachet de la </a:t>
            </a:r>
            <a:r>
              <a:rPr sz="720" b="0" dirty="0" err="1">
                <a:solidFill>
                  <a:srgbClr val="5D6974"/>
                </a:solidFill>
                <a:latin typeface="Aptos"/>
              </a:rPr>
              <a:t>collectivité</a:t>
            </a:r>
            <a:r>
              <a:rPr sz="720" b="0" dirty="0">
                <a:solidFill>
                  <a:srgbClr val="5D6974"/>
                </a:solidFill>
                <a:latin typeface="Aptos"/>
              </a:rPr>
              <a:t>,</a:t>
            </a:r>
            <a:br>
              <a:rPr dirty="0"/>
            </a:br>
            <a:r>
              <a:rPr sz="720" dirty="0"/>
              <a:t>Accord de son </a:t>
            </a:r>
            <a:r>
              <a:rPr sz="720" dirty="0" err="1"/>
              <a:t>représentant</a:t>
            </a:r>
            <a:br>
              <a:rPr dirty="0"/>
            </a:br>
            <a:r>
              <a:rPr sz="720" dirty="0"/>
              <a:t>Nom et signature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02920" y="6327931"/>
            <a:ext cx="155448" cy="155448"/>
          </a:xfrm>
          <a:prstGeom prst="rect">
            <a:avLst/>
          </a:prstGeom>
          <a:noFill/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748338" y="6318771"/>
            <a:ext cx="4739531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Il se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peut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que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des photos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soient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prises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et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puissent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être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publiées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sur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notre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site internet et twitter. Vous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pouvez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vous y opposer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en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cochant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cette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case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074517" y="6103285"/>
            <a:ext cx="1828800" cy="347472"/>
          </a:xfrm>
          <a:prstGeom prst="roundRect">
            <a:avLst/>
          </a:prstGeom>
          <a:solidFill>
            <a:srgbClr val="24828B"/>
          </a:solidFill>
          <a:ln>
            <a:solidFill>
              <a:srgbClr val="2482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7202533" y="6153910"/>
            <a:ext cx="1700784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00" b="1" dirty="0">
                <a:solidFill>
                  <a:schemeClr val="bg1"/>
                </a:solidFill>
                <a:latin typeface="Aptos"/>
              </a:rPr>
              <a:t>À </a:t>
            </a:r>
            <a:r>
              <a:rPr sz="900" b="1" dirty="0" err="1">
                <a:solidFill>
                  <a:schemeClr val="bg1"/>
                </a:solidFill>
                <a:latin typeface="Aptos"/>
              </a:rPr>
              <a:t>retourner</a:t>
            </a:r>
            <a:r>
              <a:rPr sz="900" b="1" dirty="0">
                <a:solidFill>
                  <a:schemeClr val="bg1"/>
                </a:solidFill>
                <a:latin typeface="Aptos"/>
              </a:rPr>
              <a:t> au plus tard le </a:t>
            </a:r>
            <a:r>
              <a:rPr lang="fr-FR" sz="900" b="1" dirty="0">
                <a:solidFill>
                  <a:schemeClr val="bg1"/>
                </a:solidFill>
                <a:latin typeface="Aptos"/>
              </a:rPr>
              <a:t>26</a:t>
            </a:r>
            <a:r>
              <a:rPr sz="900" b="1" dirty="0">
                <a:solidFill>
                  <a:schemeClr val="bg1"/>
                </a:solidFill>
                <a:latin typeface="Aptos"/>
              </a:rPr>
              <a:t>/</a:t>
            </a:r>
            <a:r>
              <a:rPr lang="fr-FR" sz="900" b="1" dirty="0">
                <a:solidFill>
                  <a:schemeClr val="bg1"/>
                </a:solidFill>
                <a:latin typeface="Aptos"/>
              </a:rPr>
              <a:t>11</a:t>
            </a:r>
            <a:r>
              <a:rPr sz="900" b="1" dirty="0">
                <a:solidFill>
                  <a:schemeClr val="bg1"/>
                </a:solidFill>
                <a:latin typeface="Aptos"/>
              </a:rPr>
              <a:t>/2026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275de8e-c5d6-4d37-9e7b-10bb22ff584f">
      <Terms xmlns="http://schemas.microsoft.com/office/infopath/2007/PartnerControls"/>
    </lcf76f155ced4ddcb4097134ff3c332f>
    <TaxCatchAll xmlns="4e37d6f7-2dbb-4dce-b01f-4024a5c107eb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C1CFC389E59046839008599A892B5E" ma:contentTypeVersion="13" ma:contentTypeDescription="Crée un document." ma:contentTypeScope="" ma:versionID="c4ab6558f1797f5072f7f64d7982ae77">
  <xsd:schema xmlns:xsd="http://www.w3.org/2001/XMLSchema" xmlns:xs="http://www.w3.org/2001/XMLSchema" xmlns:p="http://schemas.microsoft.com/office/2006/metadata/properties" xmlns:ns2="e275de8e-c5d6-4d37-9e7b-10bb22ff584f" xmlns:ns3="4e37d6f7-2dbb-4dce-b01f-4024a5c107eb" targetNamespace="http://schemas.microsoft.com/office/2006/metadata/properties" ma:root="true" ma:fieldsID="76a891ecc676bd2331b21ca6afd90a7e" ns2:_="" ns3:_="">
    <xsd:import namespace="e275de8e-c5d6-4d37-9e7b-10bb22ff584f"/>
    <xsd:import namespace="4e37d6f7-2dbb-4dce-b01f-4024a5c107e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75de8e-c5d6-4d37-9e7b-10bb22ff58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4019639c-e881-4bd0-99cd-72cdd99256e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37d6f7-2dbb-4dce-b01f-4024a5c107e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07d5e1b-22f0-4c10-a5d6-49751406813a}" ma:internalName="TaxCatchAll" ma:showField="CatchAllData" ma:web="4e37d6f7-2dbb-4dce-b01f-4024a5c107e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4585E76-130A-4EFA-A238-02275D2B6A93}">
  <ds:schemaRefs>
    <ds:schemaRef ds:uri="http://schemas.microsoft.com/office/2006/metadata/properties"/>
    <ds:schemaRef ds:uri="http://schemas.microsoft.com/office/infopath/2007/PartnerControls"/>
    <ds:schemaRef ds:uri="e275de8e-c5d6-4d37-9e7b-10bb22ff584f"/>
    <ds:schemaRef ds:uri="4e37d6f7-2dbb-4dce-b01f-4024a5c107eb"/>
  </ds:schemaRefs>
</ds:datastoreItem>
</file>

<file path=customXml/itemProps2.xml><?xml version="1.0" encoding="utf-8"?>
<ds:datastoreItem xmlns:ds="http://schemas.openxmlformats.org/officeDocument/2006/customXml" ds:itemID="{F259852D-1865-4D16-98BD-E8DBBE96EE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75de8e-c5d6-4d37-9e7b-10bb22ff584f"/>
    <ds:schemaRef ds:uri="4e37d6f7-2dbb-4dce-b01f-4024a5c107e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1F36F9B-D9A0-4F16-A78A-129642C3D30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523</TotalTime>
  <Words>177</Words>
  <Application>Microsoft Office PowerPoint</Application>
  <PresentationFormat>Affichage à l'écran (4:3)</PresentationFormat>
  <Paragraphs>24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Aptos</vt:lpstr>
      <vt:lpstr>Arial</vt:lpstr>
      <vt:lpstr>Calibri</vt:lpstr>
      <vt:lpstr>Office Theme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UME</dc:creator>
  <cp:keywords/>
  <dc:description>generated using python-pptx</dc:description>
  <cp:lastModifiedBy>Formation [UME 91]</cp:lastModifiedBy>
  <cp:revision>2</cp:revision>
  <cp:lastPrinted>2026-09-03T13:12:10Z</cp:lastPrinted>
  <dcterms:created xsi:type="dcterms:W3CDTF">2013-01-27T09:14:16Z</dcterms:created>
  <dcterms:modified xsi:type="dcterms:W3CDTF">2026-10-26T15:31:21Z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0x01010084C1CFC389E59046839008599A892B5E</vt:lpwstr>
  </property>
  <property fmtid="{D5CDD505-2E9C-101B-9397-08002B2CF9AE}" pid="3" name="MediaServiceImageTags">
    <vt:lpwstr/>
  </property>
</Properties>
</file>